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3" r:id="rId6"/>
    <p:sldId id="268" r:id="rId7"/>
    <p:sldId id="269" r:id="rId8"/>
    <p:sldId id="270" r:id="rId9"/>
    <p:sldId id="266" r:id="rId10"/>
    <p:sldId id="264" r:id="rId11"/>
    <p:sldId id="273" r:id="rId12"/>
    <p:sldId id="274" r:id="rId13"/>
    <p:sldId id="271" r:id="rId14"/>
    <p:sldId id="272" r:id="rId15"/>
  </p:sldIdLst>
  <p:sldSz cx="12192000" cy="6858000"/>
  <p:notesSz cx="6858000" cy="9144000"/>
  <p:embeddedFontLst>
    <p:embeddedFont>
      <p:font typeface="Gill Sans" panose="020B0502020104020203" pitchFamily="34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ls/LHysbjquLzvAF3BriAuBO3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/>
    <p:restoredTop sz="84590"/>
  </p:normalViewPr>
  <p:slideViewPr>
    <p:cSldViewPr snapToGrid="0">
      <p:cViewPr varScale="1">
        <p:scale>
          <a:sx n="88" d="100"/>
          <a:sy n="88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5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410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your findings. Did you find what you expected to find? If not, why not? What inferences or general conclusions can you draw from your analysis?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 Mortem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any difficulties that arose, and how you dealt with them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any additional questions that came up, but which you didn't have time to answer: What would you research next, if you had two more weeks?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Open-floor Q&amp;A with the audience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a NOT correlation between income by zip code and occurrence of crimes.</a:t>
            </a:r>
            <a:endParaRPr dirty="0"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1b98e1d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1b98e1d3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61b98e1d3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the steps you took to analyze the data and answer each question you asked in your proposal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 and discuss interesting figures developed during analysis, ideally with the help of Jupyter Notebook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the steps you took to analyze the data and answer each question you asked in your proposal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 and discuss interesting figures developed during analysis, ideally with the help of Jupyter Notebook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the steps you took to analyze the data and answer each question you asked in your proposal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Analysis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 the steps you took to analyze the data and answer each question you asked in your proposal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5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0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7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5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1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1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8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6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355600" y="1635911"/>
            <a:ext cx="899160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 dirty="0"/>
              <a:t>CRIME AND INCOME BY ZIP CODE IN METRO MINNEAPOLIS IN 2015</a:t>
            </a:r>
            <a:endParaRPr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355600" y="3942231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dirty="0"/>
              <a:t>Haitham Mostafa, Nebeyu Zewdie,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dirty="0"/>
              <a:t>Snejana Balabanova, Zaheer Rizvi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6404C-94F7-894F-9CE6-320E32E7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867" y="195731"/>
            <a:ext cx="30861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2300617" y="76754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ANALYSIS PROCESS for Thefts</a:t>
            </a:r>
            <a:br>
              <a:rPr lang="en-US" dirty="0"/>
            </a:b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4FDA9-85F1-2E46-B1CA-C076A518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04" y="1265474"/>
            <a:ext cx="4940300" cy="35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91958-0FE5-3946-9C1E-EE1E0E2F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1" y="1265474"/>
            <a:ext cx="4940300" cy="3695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50343F-C90A-5C43-9496-40FCBF1B9FAA}"/>
              </a:ext>
            </a:extLst>
          </p:cNvPr>
          <p:cNvSpPr txBox="1"/>
          <p:nvPr/>
        </p:nvSpPr>
        <p:spPr>
          <a:xfrm>
            <a:off x="8069652" y="5584684"/>
            <a:ext cx="253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P-Value = 0.78302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8823AC-A2A0-E941-82C6-6AA0CBB5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6" y="5203688"/>
            <a:ext cx="5761921" cy="15622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1183840" y="81211"/>
            <a:ext cx="9455897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ANALYSIS PROCESS for Burglary of dwelling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9133A-4259-524B-B97E-244F3EE68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3" y="1269931"/>
            <a:ext cx="49403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F3D05-953A-BD46-B0D8-EB29986F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43" y="1435031"/>
            <a:ext cx="5334000" cy="353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5CD13-A814-2048-877A-B6AC423F4C82}"/>
              </a:ext>
            </a:extLst>
          </p:cNvPr>
          <p:cNvSpPr txBox="1"/>
          <p:nvPr/>
        </p:nvSpPr>
        <p:spPr>
          <a:xfrm>
            <a:off x="7293798" y="5773701"/>
            <a:ext cx="253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P-Value = 0.98463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BF3A-E25F-5744-927A-952B0A20A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0" t="12815" r="8533" b="11337"/>
          <a:stretch/>
        </p:blipFill>
        <p:spPr>
          <a:xfrm>
            <a:off x="110176" y="5264727"/>
            <a:ext cx="6055305" cy="14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2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752901" y="188837"/>
            <a:ext cx="1053607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ANALYSIS PROCESS for Theft from a motor vehicle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63CD0-5FE6-C941-A98C-F644851F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7" y="1377557"/>
            <a:ext cx="51435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03AE7-73AB-DD45-BEE0-12CB19C1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7" y="1377557"/>
            <a:ext cx="51435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9D4E10-ED6C-5548-8122-E9ED3F315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43" y="5176311"/>
            <a:ext cx="5749690" cy="1432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E180D-6012-6B48-9B0C-54B2606C33B1}"/>
              </a:ext>
            </a:extLst>
          </p:cNvPr>
          <p:cNvSpPr txBox="1"/>
          <p:nvPr/>
        </p:nvSpPr>
        <p:spPr>
          <a:xfrm>
            <a:off x="7349216" y="5692409"/>
            <a:ext cx="2535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P-Value = 0.9282</a:t>
            </a:r>
          </a:p>
        </p:txBody>
      </p:sp>
    </p:spTree>
    <p:extLst>
      <p:ext uri="{BB962C8B-B14F-4D97-AF65-F5344CB8AC3E}">
        <p14:creationId xmlns:p14="http://schemas.microsoft.com/office/powerpoint/2010/main" val="60453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2231136" y="373496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OUR FINDINGS</a:t>
            </a:r>
            <a:br>
              <a:rPr lang="en-US" dirty="0"/>
            </a:b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CEF0D-C679-474A-B57C-F2D1AB4C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62216"/>
            <a:ext cx="8436864" cy="4935566"/>
          </a:xfrm>
        </p:spPr>
        <p:txBody>
          <a:bodyPr>
            <a:normAutofit/>
          </a:bodyPr>
          <a:lstStyle/>
          <a:p>
            <a:r>
              <a:rPr lang="en-US" dirty="0"/>
              <a:t>WE FAILED TO REJECT OUR NULL HYPOTHESIS</a:t>
            </a:r>
          </a:p>
          <a:p>
            <a:pPr lvl="1"/>
            <a:r>
              <a:rPr lang="en-US" dirty="0"/>
              <a:t>There is no correlation between income by zip code and occurrence of crime in Minneapolis in the year 2015.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Total income by zip code includes total as calculated with the IRS data file (sum of individual income brackets and not a weighted average per return).</a:t>
            </a:r>
          </a:p>
          <a:p>
            <a:pPr lvl="1"/>
            <a:r>
              <a:rPr lang="en-US" dirty="0"/>
              <a:t>Data is not normalized for zip code population density. If project was redone was worth pursuing. </a:t>
            </a:r>
          </a:p>
          <a:p>
            <a:pPr lvl="1"/>
            <a:r>
              <a:rPr lang="en-US" dirty="0"/>
              <a:t>There are other factors affecting police incidents</a:t>
            </a:r>
          </a:p>
          <a:p>
            <a:pPr lvl="1"/>
            <a:endParaRPr lang="en-US" dirty="0"/>
          </a:p>
          <a:p>
            <a:r>
              <a:rPr lang="en-US" dirty="0"/>
              <a:t>Do wealthier neighborhoods have higher or lower crime rates?</a:t>
            </a:r>
          </a:p>
          <a:p>
            <a:r>
              <a:rPr lang="en-US" dirty="0"/>
              <a:t>Do wealthier neighborhoods have higher incidence of white collar crime?</a:t>
            </a:r>
          </a:p>
          <a:p>
            <a:r>
              <a:rPr lang="en-US" dirty="0"/>
              <a:t>Does income level determine what type of crime is committed?</a:t>
            </a:r>
          </a:p>
          <a:p>
            <a:pPr lvl="2"/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7FBF7E-5FEE-564D-84FE-7A0863CC3536}"/>
              </a:ext>
            </a:extLst>
          </p:cNvPr>
          <p:cNvSpPr/>
          <p:nvPr/>
        </p:nvSpPr>
        <p:spPr>
          <a:xfrm rot="19117938">
            <a:off x="6919334" y="5016738"/>
            <a:ext cx="31264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6"/>
                </a:solidFill>
                <a:effectLst/>
              </a:rPr>
              <a:t>NO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2231136" y="649613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sz="4800" dirty="0"/>
              <a:t>QUESTIONs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04CA6-704D-0F48-B679-BE1A5C75A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920" y="2153412"/>
            <a:ext cx="2368160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2231136" y="351234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PROJECT AIM &amp; NULL HYPOTHESIS</a:t>
            </a:r>
            <a:endParaRPr dirty="0"/>
          </a:p>
        </p:txBody>
      </p:sp>
      <p:sp>
        <p:nvSpPr>
          <p:cNvPr id="124" name="Google Shape;124;p4"/>
          <p:cNvSpPr txBox="1">
            <a:spLocks noGrp="1"/>
          </p:cNvSpPr>
          <p:nvPr>
            <p:ph idx="1"/>
          </p:nvPr>
        </p:nvSpPr>
        <p:spPr>
          <a:xfrm>
            <a:off x="581192" y="2001668"/>
            <a:ext cx="11029615" cy="423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r>
              <a:rPr lang="en-US" sz="2800" dirty="0"/>
              <a:t>Aim</a:t>
            </a:r>
          </a:p>
          <a:p>
            <a:pPr lvl="1"/>
            <a:r>
              <a:rPr lang="en-US" sz="2800" dirty="0"/>
              <a:t>Does median income predict crime rate in Minneapolis zip codes?</a:t>
            </a:r>
          </a:p>
          <a:p>
            <a:pPr lvl="2"/>
            <a:r>
              <a:rPr lang="en-US" sz="2400" dirty="0"/>
              <a:t>Do wealthier neighborhoods have higher or lower crime rates?</a:t>
            </a:r>
          </a:p>
          <a:p>
            <a:pPr lvl="2"/>
            <a:r>
              <a:rPr lang="en-US" sz="2400" dirty="0"/>
              <a:t>Do wealthier neighborhoods have higher incidence of white collar crime?</a:t>
            </a:r>
          </a:p>
          <a:p>
            <a:pPr lvl="2"/>
            <a:r>
              <a:rPr lang="en-US" sz="2400" dirty="0"/>
              <a:t>Does income level determine what type of crime is committed?</a:t>
            </a:r>
          </a:p>
          <a:p>
            <a:pPr lvl="2"/>
            <a:endParaRPr lang="en-US" sz="2400" dirty="0"/>
          </a:p>
          <a:p>
            <a:r>
              <a:rPr lang="en-US" sz="2800" dirty="0"/>
              <a:t>Null Hypothesis</a:t>
            </a:r>
          </a:p>
          <a:p>
            <a:pPr lvl="1"/>
            <a:r>
              <a:rPr lang="en-US" sz="2800" dirty="0"/>
              <a:t>There is NO correlation between income by zip code and occurrence of crime.</a:t>
            </a:r>
            <a:br>
              <a:rPr lang="en-US" sz="2400" dirty="0"/>
            </a:br>
            <a:endParaRPr sz="2400" dirty="0"/>
          </a:p>
          <a:p>
            <a:pPr marL="630000" lvl="1" indent="-212528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100" dirty="0"/>
          </a:p>
          <a:p>
            <a:pPr marL="630000" lvl="1" indent="-212528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2231136" y="177614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DATA AND BACKGROUND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idx="1"/>
          </p:nvPr>
        </p:nvSpPr>
        <p:spPr>
          <a:xfrm>
            <a:off x="581192" y="1496037"/>
            <a:ext cx="11029616" cy="44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 sz="2800" dirty="0"/>
              <a:t>Background</a:t>
            </a:r>
            <a:endParaRPr sz="2800"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2400" dirty="0"/>
              <a:t> Minneapolis has 22 unique zip codes.</a:t>
            </a:r>
            <a:endParaRPr sz="2400" dirty="0"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 sz="2800" dirty="0"/>
              <a:t>We analyzed several crime and IRS income databases to find answers:</a:t>
            </a:r>
            <a:endParaRPr sz="2800"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2400" dirty="0"/>
              <a:t>Crime Statistics by description of crime committed, reported Open Minneapolis crime database.  This database contains every crime reported to MPD in 2015</a:t>
            </a:r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2400" dirty="0"/>
              <a:t>Income data was provided by the IRS public data by zip code.</a:t>
            </a:r>
            <a:endParaRPr sz="2400" dirty="0"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◼"/>
            </a:pPr>
            <a:r>
              <a:rPr lang="en-US" sz="2400" dirty="0"/>
              <a:t>Combining three separate databases provides insights into geographical crime and how income affects rate of crime.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1b98e1d3c_0_0"/>
          <p:cNvSpPr txBox="1">
            <a:spLocks noGrp="1"/>
          </p:cNvSpPr>
          <p:nvPr>
            <p:ph idx="1"/>
          </p:nvPr>
        </p:nvSpPr>
        <p:spPr>
          <a:xfrm>
            <a:off x="286850" y="1729706"/>
            <a:ext cx="6321108" cy="460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Starting from a database from Open Minneapolis we sorted by Description of crime incident and chose to analyze the top three types of crime in Minneapolis in 2015.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Steps are:</a:t>
            </a: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SzPts val="1656"/>
              <a:buAutoNum type="arabicParenR"/>
            </a:pPr>
            <a:r>
              <a:rPr lang="en-US" dirty="0"/>
              <a:t>Import CSV file from Open Minneapolis into pandas</a:t>
            </a: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SzPts val="1656"/>
              <a:buAutoNum type="arabicParenR"/>
            </a:pPr>
            <a:r>
              <a:rPr lang="en-US" dirty="0"/>
              <a:t>Sort by Description of crime and separate into three data frames of the top three types of crime.</a:t>
            </a:r>
          </a:p>
          <a:p>
            <a:pPr marL="914400" lvl="1" indent="-333756">
              <a:lnSpc>
                <a:spcPct val="100000"/>
              </a:lnSpc>
              <a:spcBef>
                <a:spcPts val="0"/>
              </a:spcBef>
              <a:buSzPts val="1656"/>
              <a:buAutoNum type="arabicParenR"/>
            </a:pPr>
            <a:r>
              <a:rPr lang="en-US" dirty="0"/>
              <a:t>Theft</a:t>
            </a:r>
          </a:p>
          <a:p>
            <a:pPr marL="914400" lvl="1" indent="-333756">
              <a:lnSpc>
                <a:spcPct val="100000"/>
              </a:lnSpc>
              <a:spcBef>
                <a:spcPts val="0"/>
              </a:spcBef>
              <a:buSzPts val="1656"/>
              <a:buAutoNum type="arabicParenR"/>
            </a:pPr>
            <a:r>
              <a:rPr lang="en-US" dirty="0"/>
              <a:t>Burglary of Dwelling</a:t>
            </a:r>
          </a:p>
          <a:p>
            <a:pPr marL="914400" lvl="1" indent="-333756">
              <a:lnSpc>
                <a:spcPct val="100000"/>
              </a:lnSpc>
              <a:spcBef>
                <a:spcPts val="0"/>
              </a:spcBef>
              <a:buSzPts val="1656"/>
              <a:buAutoNum type="arabicParenR"/>
            </a:pPr>
            <a:r>
              <a:rPr lang="en-US" dirty="0"/>
              <a:t>Theft from Motor Vehicle</a:t>
            </a:r>
          </a:p>
          <a:p>
            <a:pPr marL="457200" indent="-333756">
              <a:spcBef>
                <a:spcPts val="600"/>
              </a:spcBef>
              <a:buSzPts val="1656"/>
              <a:buAutoNum type="arabicParenR"/>
            </a:pPr>
            <a:r>
              <a:rPr lang="en-US" dirty="0"/>
              <a:t>Using </a:t>
            </a:r>
            <a:r>
              <a:rPr lang="en-US" dirty="0" err="1"/>
              <a:t>Lat</a:t>
            </a:r>
            <a:r>
              <a:rPr lang="en-US" dirty="0"/>
              <a:t> &amp; Long from data frame and </a:t>
            </a:r>
            <a:r>
              <a:rPr lang="en-US" dirty="0" err="1"/>
              <a:t>GoogleMapsAPI</a:t>
            </a:r>
            <a:r>
              <a:rPr lang="en-US" dirty="0"/>
              <a:t> add zip code to each crime type data frame. (This was done to compare to IRS database)</a:t>
            </a:r>
          </a:p>
          <a:p>
            <a:pPr marL="457200" indent="-333756">
              <a:spcBef>
                <a:spcPts val="600"/>
              </a:spcBef>
              <a:buSzPts val="1656"/>
              <a:buAutoNum type="arabicParenR"/>
            </a:pPr>
            <a:r>
              <a:rPr lang="en-US" dirty="0"/>
              <a:t> Take coordinates of incidents (</a:t>
            </a:r>
            <a:r>
              <a:rPr lang="en-US" dirty="0" err="1"/>
              <a:t>lat</a:t>
            </a:r>
            <a:r>
              <a:rPr lang="en-US" dirty="0"/>
              <a:t> &amp; long) and create a map to illustrate location of incident.</a:t>
            </a: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SzPts val="1656"/>
              <a:buAutoNum type="arabicParenR"/>
            </a:pPr>
            <a:endParaRPr lang="en-US" dirty="0"/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SzPts val="1656"/>
              <a:buAutoNum type="arabicParenR"/>
            </a:pPr>
            <a:endParaRPr lang="en-US" dirty="0"/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SzPts val="1656"/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9D70C-4E80-8040-84F7-180587C8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144" y="1112212"/>
            <a:ext cx="5105400" cy="5003800"/>
          </a:xfrm>
          <a:prstGeom prst="rect">
            <a:avLst/>
          </a:prstGeom>
        </p:spPr>
      </p:pic>
      <p:sp>
        <p:nvSpPr>
          <p:cNvPr id="10" name="Google Shape;132;p5">
            <a:extLst>
              <a:ext uri="{FF2B5EF4-FFF2-40B4-BE49-F238E27FC236}">
                <a16:creationId xmlns:a16="http://schemas.microsoft.com/office/drawing/2014/main" id="{39800E61-ACF6-014A-914A-3A8DB8280D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036" y="20286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Police incidents 2015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4B040-97B5-D649-A087-4FA8BBA8E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56"/>
          <a:stretch/>
        </p:blipFill>
        <p:spPr>
          <a:xfrm>
            <a:off x="6515826" y="941925"/>
            <a:ext cx="5452718" cy="5344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1805686" y="0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DATA EXPLORATION AND CLEANUP</a:t>
            </a:r>
            <a:br>
              <a:rPr lang="en-US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9BC8-6AC5-8247-8E15-E2AFEE8B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0" y="1270000"/>
            <a:ext cx="63627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A399A-583E-3343-B4DA-D03CC78E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3994150"/>
            <a:ext cx="5581650" cy="275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B6D54-318D-7540-AD93-B5A4633B9F5F}"/>
              </a:ext>
            </a:extLst>
          </p:cNvPr>
          <p:cNvSpPr txBox="1"/>
          <p:nvPr/>
        </p:nvSpPr>
        <p:spPr>
          <a:xfrm>
            <a:off x="286602" y="1188720"/>
            <a:ext cx="53839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Here is a glimpse into our data clean up of the IRS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 and read both CSV files (IRS data and Zip code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Drop NA values from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Drop the duplicates from the Zip codes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Renamed columns in order to sort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Merged both CSV files to include (Zip codes, </a:t>
            </a:r>
            <a:r>
              <a:rPr lang="en-US" sz="1600" dirty="0" err="1"/>
              <a:t>Lat</a:t>
            </a:r>
            <a:r>
              <a:rPr lang="en-US" sz="1600" dirty="0"/>
              <a:t>, Long ,Number of returns , &amp; Total income amount)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B4B4F-84D9-C84F-B0C6-BFCAFC307177}"/>
              </a:ext>
            </a:extLst>
          </p:cNvPr>
          <p:cNvSpPr txBox="1"/>
          <p:nvPr/>
        </p:nvSpPr>
        <p:spPr>
          <a:xfrm>
            <a:off x="5721349" y="4602480"/>
            <a:ext cx="58928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Here is a glimpse into the creation of our incident of crime heat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clip of code we see the locations are saved then sent into </a:t>
            </a:r>
            <a:r>
              <a:rPr lang="en-US" sz="1600" dirty="0" err="1"/>
              <a:t>gmaps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then create a figure of locations of where each incident occurred.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Finally we overlapped this figure and a figure of income by </a:t>
            </a:r>
            <a:r>
              <a:rPr lang="en-US" sz="1600" dirty="0" err="1"/>
              <a:t>zipcode</a:t>
            </a:r>
            <a:r>
              <a:rPr lang="en-US" sz="1600" dirty="0"/>
              <a:t> to view crime incidents vs zip code.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2069091" y="0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Theft incidents HEAT MAPS</a:t>
            </a:r>
            <a:br>
              <a:rPr lang="en-US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4E9C4-CB4D-9D49-9061-92149F8CA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1" r="37532"/>
          <a:stretch/>
        </p:blipFill>
        <p:spPr>
          <a:xfrm>
            <a:off x="92598" y="1363334"/>
            <a:ext cx="3321934" cy="510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70353-D2B8-C044-9A23-CC4AC4F27FF1}"/>
              </a:ext>
            </a:extLst>
          </p:cNvPr>
          <p:cNvSpPr txBox="1"/>
          <p:nvPr/>
        </p:nvSpPr>
        <p:spPr>
          <a:xfrm>
            <a:off x="7991779" y="1055557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DDB39-D127-D347-8069-1C0902C0D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91" r="36297"/>
          <a:stretch/>
        </p:blipFill>
        <p:spPr>
          <a:xfrm>
            <a:off x="4001677" y="1363334"/>
            <a:ext cx="3402957" cy="5103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5634E-F137-514B-9CEC-1DBAF3CB9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44" t="-921" r="36013" b="921"/>
          <a:stretch/>
        </p:blipFill>
        <p:spPr>
          <a:xfrm>
            <a:off x="7991779" y="1363334"/>
            <a:ext cx="3614079" cy="5211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88402-FB5E-6F49-AAEC-1D410B3CE334}"/>
              </a:ext>
            </a:extLst>
          </p:cNvPr>
          <p:cNvSpPr txBox="1"/>
          <p:nvPr/>
        </p:nvSpPr>
        <p:spPr>
          <a:xfrm>
            <a:off x="4001677" y="1055557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heat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7C38F-F29A-BE49-B3A9-0A5364CE8032}"/>
              </a:ext>
            </a:extLst>
          </p:cNvPr>
          <p:cNvSpPr txBox="1"/>
          <p:nvPr/>
        </p:nvSpPr>
        <p:spPr>
          <a:xfrm>
            <a:off x="92598" y="1055557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625033" y="114691"/>
            <a:ext cx="9335831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Burglary of dwelling incidents HEAT MAP</a:t>
            </a:r>
            <a:br>
              <a:rPr lang="en-US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618C6-09D3-A048-B97A-5B2C2772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80" r="37911"/>
          <a:stretch/>
        </p:blipFill>
        <p:spPr>
          <a:xfrm>
            <a:off x="8727309" y="1259159"/>
            <a:ext cx="3183039" cy="5103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73BFE-C7C6-6348-AFC6-1422C2C34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34" r="35348"/>
          <a:stretch/>
        </p:blipFill>
        <p:spPr>
          <a:xfrm>
            <a:off x="300941" y="1259159"/>
            <a:ext cx="3159889" cy="5103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A2077B-0795-9E48-B5A2-A94E4198E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91" r="36297"/>
          <a:stretch/>
        </p:blipFill>
        <p:spPr>
          <a:xfrm>
            <a:off x="4291044" y="1259159"/>
            <a:ext cx="3402957" cy="510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99794B-2D05-CF46-8947-686039B7F5A2}"/>
              </a:ext>
            </a:extLst>
          </p:cNvPr>
          <p:cNvSpPr txBox="1"/>
          <p:nvPr/>
        </p:nvSpPr>
        <p:spPr>
          <a:xfrm>
            <a:off x="300941" y="995634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C8ED-99D9-DA49-BEB0-314EAE956FBD}"/>
              </a:ext>
            </a:extLst>
          </p:cNvPr>
          <p:cNvSpPr txBox="1"/>
          <p:nvPr/>
        </p:nvSpPr>
        <p:spPr>
          <a:xfrm>
            <a:off x="8727309" y="951382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C6AA4-0DA7-0547-ABEC-DDC77D091457}"/>
              </a:ext>
            </a:extLst>
          </p:cNvPr>
          <p:cNvSpPr txBox="1"/>
          <p:nvPr/>
        </p:nvSpPr>
        <p:spPr>
          <a:xfrm>
            <a:off x="4291044" y="995634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heat 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>
            <a:spLocks noGrp="1"/>
          </p:cNvSpPr>
          <p:nvPr>
            <p:ph type="title"/>
          </p:nvPr>
        </p:nvSpPr>
        <p:spPr>
          <a:xfrm>
            <a:off x="1444557" y="174614"/>
            <a:ext cx="890093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Theft from motor vehicle HEAT MAP</a:t>
            </a:r>
            <a:br>
              <a:rPr lang="en-US" dirty="0"/>
            </a:b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F5397-11C2-0C44-B4C3-154F38682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91" r="36297"/>
          <a:stretch/>
        </p:blipFill>
        <p:spPr>
          <a:xfrm>
            <a:off x="4001677" y="1363334"/>
            <a:ext cx="3402957" cy="5103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68CDC-F67E-B94C-9AEE-4D0D4BED0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06" t="-2722" r="35522" b="2722"/>
          <a:stretch/>
        </p:blipFill>
        <p:spPr>
          <a:xfrm>
            <a:off x="243068" y="1282299"/>
            <a:ext cx="3264061" cy="5103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960A2-7698-A349-B312-2626191F9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57" r="37152"/>
          <a:stretch/>
        </p:blipFill>
        <p:spPr>
          <a:xfrm>
            <a:off x="8021255" y="1363334"/>
            <a:ext cx="3449257" cy="5103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F0A5D-7FEA-314D-B192-B023C975232B}"/>
              </a:ext>
            </a:extLst>
          </p:cNvPr>
          <p:cNvSpPr txBox="1"/>
          <p:nvPr/>
        </p:nvSpPr>
        <p:spPr>
          <a:xfrm>
            <a:off x="243068" y="1128410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C2853-CE55-0D44-9B17-FB4FE55E95B4}"/>
              </a:ext>
            </a:extLst>
          </p:cNvPr>
          <p:cNvSpPr txBox="1"/>
          <p:nvPr/>
        </p:nvSpPr>
        <p:spPr>
          <a:xfrm>
            <a:off x="7991779" y="1055557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0CE13-EBDF-C54C-9ACC-2D02D2FB75F1}"/>
              </a:ext>
            </a:extLst>
          </p:cNvPr>
          <p:cNvSpPr txBox="1"/>
          <p:nvPr/>
        </p:nvSpPr>
        <p:spPr>
          <a:xfrm>
            <a:off x="4001677" y="1055557"/>
            <a:ext cx="211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heat 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360216" y="141304"/>
            <a:ext cx="11402291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SUMMARY TABLE OF INCOME BY ZIP CODE AND CRIME TYPE</a:t>
            </a:r>
            <a:br>
              <a:rPr lang="en-US" dirty="0"/>
            </a:b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FFCA8-D03D-4F4F-9438-02DBA60BE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"/>
          <a:stretch/>
        </p:blipFill>
        <p:spPr>
          <a:xfrm>
            <a:off x="1759527" y="889781"/>
            <a:ext cx="8933898" cy="5843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{E9B0F1FC-14A7-4746-A045-83FC87600E1C}tf10001120</Template>
  <TotalTime>477</TotalTime>
  <Words>867</Words>
  <Application>Microsoft Macintosh PowerPoint</Application>
  <PresentationFormat>Widescreen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Gill Sans</vt:lpstr>
      <vt:lpstr>Calibri</vt:lpstr>
      <vt:lpstr>Parcel</vt:lpstr>
      <vt:lpstr>CRIME AND INCOME BY ZIP CODE IN METRO MINNEAPOLIS IN 2015</vt:lpstr>
      <vt:lpstr>PROJECT AIM &amp; NULL HYPOTHESIS</vt:lpstr>
      <vt:lpstr>DATA AND BACKGROUND</vt:lpstr>
      <vt:lpstr>Police incidents 2015 </vt:lpstr>
      <vt:lpstr>DATA EXPLORATION AND CLEANUP </vt:lpstr>
      <vt:lpstr>Theft incidents HEAT MAPS </vt:lpstr>
      <vt:lpstr>Burglary of dwelling incidents HEAT MAP </vt:lpstr>
      <vt:lpstr>Theft from motor vehicle HEAT MAP </vt:lpstr>
      <vt:lpstr>SUMMARY TABLE OF INCOME BY ZIP CODE AND CRIME TYPE </vt:lpstr>
      <vt:lpstr>ANALYSIS PROCESS for Thefts </vt:lpstr>
      <vt:lpstr>ANALYSIS PROCESS for Burglary of dwelling </vt:lpstr>
      <vt:lpstr>ANALYSIS PROCESS for Theft from a motor vehicle </vt:lpstr>
      <vt:lpstr>OUR FINDINGS </vt:lpstr>
      <vt:lpstr>QUESTIONs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AND REAL ESTATE IN METRO ATLANTA</dc:title>
  <dc:creator>ERIC ROBERTS</dc:creator>
  <cp:lastModifiedBy>Zaheer Rizvi</cp:lastModifiedBy>
  <cp:revision>45</cp:revision>
  <dcterms:created xsi:type="dcterms:W3CDTF">2019-09-28T14:41:12Z</dcterms:created>
  <dcterms:modified xsi:type="dcterms:W3CDTF">2020-08-01T15:08:43Z</dcterms:modified>
</cp:coreProperties>
</file>